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78" r:id="rId3"/>
    <p:sldId id="384" r:id="rId4"/>
    <p:sldId id="395" r:id="rId5"/>
    <p:sldId id="412" r:id="rId6"/>
    <p:sldId id="396" r:id="rId7"/>
    <p:sldId id="413" r:id="rId8"/>
    <p:sldId id="411" r:id="rId9"/>
    <p:sldId id="399" r:id="rId10"/>
    <p:sldId id="400" r:id="rId11"/>
    <p:sldId id="401" r:id="rId12"/>
    <p:sldId id="423" r:id="rId13"/>
    <p:sldId id="457" r:id="rId14"/>
    <p:sldId id="424" r:id="rId15"/>
    <p:sldId id="430" r:id="rId16"/>
    <p:sldId id="428" r:id="rId17"/>
    <p:sldId id="455" r:id="rId18"/>
    <p:sldId id="453" r:id="rId19"/>
    <p:sldId id="427" r:id="rId20"/>
    <p:sldId id="458" r:id="rId21"/>
    <p:sldId id="432" r:id="rId22"/>
    <p:sldId id="433" r:id="rId23"/>
    <p:sldId id="434" r:id="rId24"/>
    <p:sldId id="459" r:id="rId25"/>
    <p:sldId id="436" r:id="rId26"/>
    <p:sldId id="404" r:id="rId27"/>
    <p:sldId id="442" r:id="rId28"/>
    <p:sldId id="456" r:id="rId29"/>
    <p:sldId id="454" r:id="rId30"/>
    <p:sldId id="452" r:id="rId31"/>
    <p:sldId id="451" r:id="rId32"/>
    <p:sldId id="440" r:id="rId33"/>
    <p:sldId id="392" r:id="rId34"/>
    <p:sldId id="418" r:id="rId35"/>
    <p:sldId id="460" r:id="rId36"/>
    <p:sldId id="461" r:id="rId37"/>
    <p:sldId id="387" r:id="rId38"/>
  </p:sldIdLst>
  <p:sldSz cx="9144000" cy="6858000" type="screen4x3"/>
  <p:notesSz cx="9875838" cy="6670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9157A8-8C25-48B2-81DB-15D56562011E}">
          <p14:sldIdLst>
            <p14:sldId id="256"/>
            <p14:sldId id="378"/>
            <p14:sldId id="384"/>
            <p14:sldId id="395"/>
            <p14:sldId id="412"/>
            <p14:sldId id="396"/>
            <p14:sldId id="413"/>
            <p14:sldId id="411"/>
            <p14:sldId id="399"/>
            <p14:sldId id="400"/>
            <p14:sldId id="401"/>
            <p14:sldId id="423"/>
            <p14:sldId id="457"/>
            <p14:sldId id="424"/>
            <p14:sldId id="430"/>
            <p14:sldId id="428"/>
            <p14:sldId id="455"/>
            <p14:sldId id="453"/>
            <p14:sldId id="427"/>
            <p14:sldId id="458"/>
            <p14:sldId id="432"/>
            <p14:sldId id="433"/>
            <p14:sldId id="434"/>
            <p14:sldId id="459"/>
            <p14:sldId id="436"/>
            <p14:sldId id="404"/>
            <p14:sldId id="442"/>
            <p14:sldId id="456"/>
            <p14:sldId id="454"/>
            <p14:sldId id="452"/>
            <p14:sldId id="451"/>
            <p14:sldId id="440"/>
            <p14:sldId id="392"/>
            <p14:sldId id="418"/>
            <p14:sldId id="460"/>
            <p14:sldId id="461"/>
            <p14:sldId id="38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F75"/>
    <a:srgbClr val="8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9005" autoAdjust="0"/>
    <p:restoredTop sz="74279" autoAdjust="0"/>
  </p:normalViewPr>
  <p:slideViewPr>
    <p:cSldViewPr>
      <p:cViewPr>
        <p:scale>
          <a:sx n="125" d="100"/>
          <a:sy n="125" d="100"/>
        </p:scale>
        <p:origin x="-1170" y="-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1788" y="-102"/>
      </p:cViewPr>
      <p:guideLst>
        <p:guide orient="horz" pos="2101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3" y="0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7A628D69-956E-4DC0-97B0-E1AF94AEBF3E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3" y="6335984"/>
            <a:ext cx="4279530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3F34A60D-C016-40DC-B5BA-FF5E5FAB9E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29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625" y="0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/>
          <a:lstStyle>
            <a:lvl1pPr algn="r">
              <a:defRPr sz="1200"/>
            </a:lvl1pPr>
          </a:lstStyle>
          <a:p>
            <a:fld id="{DF60411C-8EBA-481A-BB86-6E61A9CC0269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70250" y="500063"/>
            <a:ext cx="3335338" cy="250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52" tIns="45226" rIns="90452" bIns="45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8215" y="3168571"/>
            <a:ext cx="7899408" cy="3001804"/>
          </a:xfrm>
          <a:prstGeom prst="rect">
            <a:avLst/>
          </a:prstGeom>
        </p:spPr>
        <p:txBody>
          <a:bodyPr vert="horz" lIns="90452" tIns="45226" rIns="90452" bIns="452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625" y="6335584"/>
            <a:ext cx="4279636" cy="333534"/>
          </a:xfrm>
          <a:prstGeom prst="rect">
            <a:avLst/>
          </a:prstGeom>
        </p:spPr>
        <p:txBody>
          <a:bodyPr vert="horz" lIns="90452" tIns="45226" rIns="90452" bIns="45226" rtlCol="0" anchor="b"/>
          <a:lstStyle>
            <a:lvl1pPr algn="r">
              <a:defRPr sz="1200"/>
            </a:lvl1pPr>
          </a:lstStyle>
          <a:p>
            <a:fld id="{257AF53F-3275-4803-AB0B-AB06DB8DC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70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보신 </a:t>
            </a:r>
            <a:r>
              <a:rPr lang="en-US" altLang="ko-KR" dirty="0" smtClean="0"/>
              <a:t>many to many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구조중</a:t>
            </a:r>
            <a:r>
              <a:rPr lang="ko-KR" altLang="en-US" dirty="0" smtClean="0"/>
              <a:t> 하나인 순환신경망 인코더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네트워크가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네트워크는</a:t>
            </a:r>
            <a:endParaRPr lang="en-US" altLang="ko-KR" dirty="0" smtClean="0"/>
          </a:p>
          <a:p>
            <a:r>
              <a:rPr lang="ko-KR" altLang="en-US" dirty="0" smtClean="0"/>
              <a:t>보통 기계번역에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 동작에 대해 살펴보면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기계번역쪽에서는</a:t>
            </a:r>
            <a:r>
              <a:rPr lang="ko-KR" altLang="en-US" dirty="0" smtClean="0"/>
              <a:t> 이 구조를 </a:t>
            </a:r>
            <a:r>
              <a:rPr lang="en-US" altLang="ko-KR" dirty="0" smtClean="0"/>
              <a:t>sequence to sequence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구조라고 부르는데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동작을 살펴보면 </a:t>
            </a:r>
            <a:endParaRPr lang="en-US" altLang="ko-KR" baseline="0" dirty="0" smtClean="0"/>
          </a:p>
          <a:p>
            <a:r>
              <a:rPr lang="ko-KR" altLang="en-US" dirty="0" smtClean="0"/>
              <a:t>참고로 이 </a:t>
            </a:r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구조는 한가지의 특징이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과정과 </a:t>
            </a:r>
            <a:r>
              <a:rPr lang="en-US" altLang="ko-KR" baseline="0" dirty="0" smtClean="0"/>
              <a:t>test</a:t>
            </a:r>
            <a:r>
              <a:rPr lang="ko-KR" altLang="en-US" baseline="0" dirty="0" smtClean="0"/>
              <a:t>과정이 다르다는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과정에서 학습이 완료되면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바로 전에 설명한 </a:t>
            </a:r>
            <a:r>
              <a:rPr lang="en-US" altLang="ko-KR" dirty="0" smtClean="0"/>
              <a:t>sequence to </a:t>
            </a:r>
            <a:r>
              <a:rPr lang="en-US" altLang="ko-KR" dirty="0" err="1" smtClean="0"/>
              <a:t>squence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Sequence</a:t>
            </a:r>
            <a:r>
              <a:rPr lang="en-US" altLang="ko-KR" baseline="0" dirty="0" smtClean="0"/>
              <a:t> to Sequence </a:t>
            </a:r>
            <a:r>
              <a:rPr lang="ko-KR" altLang="en-US" baseline="0" dirty="0" smtClean="0"/>
              <a:t>구조를 그대로 제 </a:t>
            </a:r>
            <a:r>
              <a:rPr lang="en-US" altLang="ko-KR" baseline="0" dirty="0" smtClean="0"/>
              <a:t>motion data</a:t>
            </a:r>
            <a:r>
              <a:rPr lang="ko-KR" altLang="en-US" baseline="0" dirty="0" smtClean="0"/>
              <a:t>에 적용을 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과거의동작을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encoder</a:t>
            </a:r>
            <a:r>
              <a:rPr lang="ko-KR" altLang="en-US" baseline="0" dirty="0" smtClean="0"/>
              <a:t>에 입력으로 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예측하고자 하는 동작을 </a:t>
            </a:r>
            <a:r>
              <a:rPr lang="en-US" altLang="ko-KR" baseline="0" dirty="0" smtClean="0"/>
              <a:t>decoder</a:t>
            </a:r>
            <a:r>
              <a:rPr lang="ko-KR" altLang="en-US" baseline="0" dirty="0" smtClean="0"/>
              <a:t>에 입력으로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조금 </a:t>
            </a:r>
            <a:r>
              <a:rPr lang="ko-KR" altLang="en-US" baseline="0" dirty="0" err="1" smtClean="0"/>
              <a:t>달른점이</a:t>
            </a:r>
            <a:r>
              <a:rPr lang="ko-KR" altLang="en-US" baseline="0" dirty="0" smtClean="0"/>
              <a:t> 있다면 데이터에 </a:t>
            </a:r>
            <a:r>
              <a:rPr lang="ko-KR" altLang="en-US" baseline="0" dirty="0" err="1" smtClean="0"/>
              <a:t>노이즈를</a:t>
            </a:r>
            <a:r>
              <a:rPr lang="ko-KR" altLang="en-US" baseline="0" dirty="0" smtClean="0"/>
              <a:t> 추가해서 넣었습니다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학습을 시켰고</a:t>
            </a:r>
            <a:r>
              <a:rPr lang="en-US" altLang="ko-KR" baseline="0" dirty="0" smtClean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TEST ERROR</a:t>
            </a:r>
            <a:r>
              <a:rPr lang="ko-KR" altLang="en-US" dirty="0" smtClean="0"/>
              <a:t>가 너무 컸습니다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영상꼭넣기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모션데이터는 실제 데이터</a:t>
            </a:r>
            <a:r>
              <a:rPr lang="en-US" altLang="ko-KR" dirty="0" smtClean="0"/>
              <a:t>!!</a:t>
            </a:r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hot encoding </a:t>
            </a:r>
            <a:r>
              <a:rPr lang="ko-KR" altLang="en-US" baseline="0" dirty="0" smtClean="0"/>
              <a:t>이라는 </a:t>
            </a:r>
            <a:endParaRPr lang="en-US" altLang="ko-KR" dirty="0" smtClean="0"/>
          </a:p>
          <a:p>
            <a:r>
              <a:rPr lang="ko-KR" altLang="en-US" dirty="0" smtClean="0"/>
              <a:t>에러가 점점 누적되는 현상이 발생했습니다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에러를 줄이기 위한 방법으로써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4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분석을 토대로 관찰을 진행해보았습니다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여러가지것</a:t>
            </a:r>
            <a:endParaRPr lang="en-US" altLang="ko-KR" dirty="0" smtClean="0"/>
          </a:p>
          <a:p>
            <a:r>
              <a:rPr lang="en-US" altLang="ko-KR" dirty="0" smtClean="0"/>
              <a:t>One</a:t>
            </a:r>
            <a:r>
              <a:rPr lang="en-US" altLang="ko-KR" baseline="0" dirty="0" smtClean="0"/>
              <a:t> to one </a:t>
            </a:r>
            <a:r>
              <a:rPr lang="ko-KR" altLang="en-US" baseline="0" dirty="0" smtClean="0"/>
              <a:t>기본구조</a:t>
            </a:r>
            <a:endParaRPr lang="en-US" altLang="ko-KR" baseline="0" dirty="0" smtClean="0"/>
          </a:p>
          <a:p>
            <a:r>
              <a:rPr lang="en-US" altLang="ko-KR" baseline="0" dirty="0" smtClean="0"/>
              <a:t>One to many </a:t>
            </a:r>
            <a:r>
              <a:rPr lang="ko-KR" altLang="en-US" baseline="0" dirty="0" smtClean="0"/>
              <a:t>사진  </a:t>
            </a:r>
            <a:r>
              <a:rPr lang="en-US" altLang="ko-KR" baseline="0" dirty="0" smtClean="0"/>
              <a:t>-  </a:t>
            </a:r>
            <a:r>
              <a:rPr lang="ko-KR" altLang="en-US" baseline="0" dirty="0" smtClean="0"/>
              <a:t>단어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Many to one </a:t>
            </a:r>
            <a:r>
              <a:rPr lang="ko-KR" altLang="en-US" baseline="0" dirty="0" smtClean="0"/>
              <a:t>분류</a:t>
            </a:r>
            <a:endParaRPr lang="en-US" altLang="ko-KR" baseline="0" dirty="0" smtClean="0"/>
          </a:p>
          <a:p>
            <a:r>
              <a:rPr lang="en-US" altLang="ko-KR" dirty="0" smtClean="0"/>
              <a:t>Many</a:t>
            </a:r>
            <a:r>
              <a:rPr lang="en-US" altLang="ko-KR" baseline="0" dirty="0" smtClean="0"/>
              <a:t> to Many </a:t>
            </a:r>
            <a:r>
              <a:rPr lang="ko-KR" altLang="en-US" baseline="0" dirty="0" smtClean="0"/>
              <a:t>번역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네트워크가 동작정보를 담기에는 작거나 </a:t>
            </a:r>
            <a:r>
              <a:rPr lang="ko-KR" altLang="en-US" dirty="0" err="1" smtClean="0"/>
              <a:t>파리미터</a:t>
            </a:r>
            <a:r>
              <a:rPr lang="ko-KR" altLang="en-US" dirty="0" smtClean="0"/>
              <a:t> 수가 적지 않을까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0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1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9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ko-KR" altLang="en-US" baseline="0" dirty="0" smtClean="0"/>
              <a:t>과거의 모션정보로부터 미래의 모션정보를 예측하는 것에 대한 연구를 진행했습니다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문제를 풀기 위해서는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알고리즘과 관련된 몇 가지 배경지식이 필요했는데요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20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88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61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격투에서 상대방의 움직임을 파악하는데 활용 할 </a:t>
            </a:r>
            <a:r>
              <a:rPr lang="ko-KR" altLang="en-US" baseline="0" dirty="0" err="1" smtClean="0"/>
              <a:t>수도있고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야구에서 공을 던질 때  야구에서 투수의 </a:t>
            </a:r>
            <a:r>
              <a:rPr lang="ko-KR" altLang="en-US" baseline="0" dirty="0" err="1" smtClean="0"/>
              <a:t>구종을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파악할수도있는데</a:t>
            </a:r>
            <a:r>
              <a:rPr lang="ko-KR" altLang="en-US" baseline="0" dirty="0" smtClean="0"/>
              <a:t> 활용 </a:t>
            </a:r>
            <a:r>
              <a:rPr lang="ko-KR" altLang="en-US" baseline="0" dirty="0" err="1" smtClean="0"/>
              <a:t>할수있을것같습니다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0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데이터가 부족하기 때문에</a:t>
            </a:r>
            <a:r>
              <a:rPr lang="en-US" altLang="ko-KR" smtClean="0"/>
              <a:t>, </a:t>
            </a:r>
            <a:r>
              <a:rPr lang="ko-KR" altLang="en-US" smtClean="0"/>
              <a:t>더 </a:t>
            </a:r>
            <a:r>
              <a:rPr lang="ko-KR" altLang="en-US" dirty="0" smtClean="0"/>
              <a:t>다양한 동작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사람의 데이터를</a:t>
            </a:r>
            <a:r>
              <a:rPr lang="ko-KR" altLang="en-US" baseline="0" dirty="0" smtClean="0"/>
              <a:t> 모아서 처리를 하는 것으로 </a:t>
            </a:r>
            <a:r>
              <a:rPr lang="ko-KR" altLang="en-US" baseline="0" dirty="0" err="1" smtClean="0"/>
              <a:t>잡고있습니다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93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9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앞에 보이는 그림은 주로 시퀀스 데이터에 </a:t>
            </a:r>
            <a:r>
              <a:rPr lang="ko-KR" altLang="en-US" baseline="0" dirty="0" smtClean="0"/>
              <a:t> 사용하는 </a:t>
            </a:r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순환신경망</a:t>
            </a:r>
            <a:r>
              <a:rPr lang="en-US" altLang="ko-KR" dirty="0" smtClean="0"/>
              <a:t>(RNN)</a:t>
            </a:r>
            <a:r>
              <a:rPr lang="ko-KR" altLang="en-US" dirty="0" smtClean="0"/>
              <a:t>은 그림에 보이는 것과 같이 </a:t>
            </a:r>
            <a:r>
              <a:rPr lang="ko-KR" altLang="en-US" dirty="0" err="1" smtClean="0"/>
              <a:t>시간축으로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펼쳐진 네트워크를 의미합니다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학습 </a:t>
            </a:r>
            <a:r>
              <a:rPr lang="ko-KR" altLang="en-US" dirty="0" err="1" smtClean="0"/>
              <a:t>파라미터들은</a:t>
            </a:r>
            <a:r>
              <a:rPr lang="ko-KR" altLang="en-US" dirty="0" smtClean="0"/>
              <a:t> 공유합니다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에는 치명적인 단점이 하나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길이의  </a:t>
            </a:r>
            <a:r>
              <a:rPr lang="ko-KR" altLang="en-US" dirty="0" err="1" smtClean="0"/>
              <a:t>시간축을</a:t>
            </a:r>
            <a:r>
              <a:rPr lang="ko-KR" altLang="en-US" dirty="0" smtClean="0"/>
              <a:t> 가지는 데이터에는 사용하기가 어렵습니다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간단한 만큼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긴 시간에 따른 정보를 </a:t>
            </a:r>
            <a:r>
              <a:rPr lang="ko-KR" altLang="en-US" baseline="0" dirty="0" err="1" smtClean="0"/>
              <a:t>담을수는</a:t>
            </a:r>
            <a:r>
              <a:rPr lang="ko-KR" altLang="en-US" baseline="0" dirty="0" smtClean="0"/>
              <a:t> 없는 </a:t>
            </a:r>
            <a:r>
              <a:rPr lang="ko-KR" altLang="en-US" baseline="0" dirty="0" err="1" smtClean="0"/>
              <a:t>것이조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08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70250" y="500063"/>
            <a:ext cx="3335338" cy="25019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to one : </a:t>
            </a:r>
            <a:r>
              <a:rPr lang="ko-KR" altLang="en-US" dirty="0" smtClean="0"/>
              <a:t>가장 기본적인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Vanilla RNN </a:t>
            </a:r>
            <a:r>
              <a:rPr lang="ko-KR" altLang="en-US" dirty="0" smtClean="0"/>
              <a:t>이라고도 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one to many : image captioning(</a:t>
            </a:r>
            <a:r>
              <a:rPr lang="ko-KR" altLang="en-US" dirty="0" smtClean="0"/>
              <a:t>이미지를 입력으로 주면 문장이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출력이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one : sentimental analysis(</a:t>
            </a:r>
            <a:r>
              <a:rPr lang="ko-KR" altLang="en-US" dirty="0" smtClean="0"/>
              <a:t>영화 리뷰가 긍정적인지 부정적인지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입력이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many(not synced) : </a:t>
            </a:r>
            <a:r>
              <a:rPr lang="ko-KR" altLang="en-US" dirty="0" smtClean="0"/>
              <a:t>기계번역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등과 같이 입력과 출력이 모두 연속적인 데이터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many to many(synced) : video classification(</a:t>
            </a:r>
            <a:r>
              <a:rPr lang="ko-KR" altLang="en-US" dirty="0" smtClean="0"/>
              <a:t>각 프레임을 입력으로 받아 설명을 동시에 출력</a:t>
            </a:r>
            <a:r>
              <a:rPr lang="en-US" altLang="ko-KR" dirty="0" smtClean="0"/>
              <a:t>)</a:t>
            </a:r>
            <a:r>
              <a:rPr lang="ko-KR" altLang="en-US" dirty="0" smtClean="0"/>
              <a:t>처럼 입력과 출력이 모두 연속적인 데이터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AF53F-3275-4803-AB0B-AB06DB8DC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5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1C7A5-CCDB-4B8B-96E2-0BC75366CF8E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4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C188-25CC-460E-BCE5-EFD4D5941076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6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48EE-63F6-402D-8F7D-966CFABBD3F3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87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A380D-D8B6-4262-8FFE-100913488A65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2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6BE51-CA44-4423-8DB1-FF5BCB02CAA0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1E08-1973-4F31-8314-D5169B7B2114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9F3B-59F5-4438-983C-37E416C670C6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A93BD-8DE0-4FB3-A176-8875DE1D2CCD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8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8D32-03BC-4289-AFB0-8C906D7EF998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44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9FE0-4E4A-44D7-B082-255A2FC6158C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6F06-52B0-435F-80DC-FC1E7FBBF9AF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08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83682-5545-4B66-A22D-D64D1F426463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50108-6314-4083-BC0F-BC6DB07FE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3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3.wm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1.png"/><Relationship Id="rId4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NGGON/DeepHumanPredicti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3"/>
          <p:cNvSpPr txBox="1">
            <a:spLocks/>
          </p:cNvSpPr>
          <p:nvPr/>
        </p:nvSpPr>
        <p:spPr>
          <a:xfrm>
            <a:off x="-98877" y="3068960"/>
            <a:ext cx="9423405" cy="61413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smtClean="0"/>
              <a:t>순환 신경망 기반의 행동 예측 방법</a:t>
            </a:r>
            <a:endParaRPr lang="en-US" altLang="ko-KR" sz="4000" b="1" dirty="0"/>
          </a:p>
        </p:txBody>
      </p:sp>
      <p:sp>
        <p:nvSpPr>
          <p:cNvPr id="6" name="직사각형 8"/>
          <p:cNvSpPr txBox="1"/>
          <p:nvPr/>
        </p:nvSpPr>
        <p:spPr>
          <a:xfrm>
            <a:off x="4499992" y="4941169"/>
            <a:ext cx="4273720" cy="122413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1278" tIns="45555" rIns="91278" bIns="45555" anchor="t">
            <a:noAutofit/>
          </a:bodyPr>
          <a:lstStyle/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2017.10.12</a:t>
            </a: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지도 교수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박광</a:t>
            </a:r>
            <a:r>
              <a:rPr lang="ko-KR" altLang="en-US" sz="1600" b="1" spc="5" dirty="0">
                <a:solidFill>
                  <a:srgbClr val="808080"/>
                </a:solidFill>
                <a:latin typeface="맑은 고딕"/>
                <a:ea typeface="맑은 고딕"/>
                <a:sym typeface="Wingdings"/>
              </a:rPr>
              <a:t>현</a:t>
            </a:r>
            <a:endParaRPr lang="en-US" altLang="ko-KR" sz="1600" b="1" spc="5" dirty="0" smtClean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algn="r" defTabSz="90011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발표</a:t>
            </a:r>
            <a:r>
              <a:rPr lang="ko-KR" altLang="en-US" sz="1600" b="1" spc="5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자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r>
              <a:rPr lang="ko-KR" altLang="en-US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김종곤</a:t>
            </a:r>
            <a:r>
              <a:rPr lang="en-US" altLang="ko-KR" sz="1600" b="1" spc="5" dirty="0" smtClean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endParaRPr lang="ko-KR" altLang="en-US" sz="1600" b="1" spc="5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178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 인코더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디코더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err="1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네크워크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6146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26" y="1672234"/>
            <a:ext cx="4178843" cy="50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edic\Desktop\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99" y="1052736"/>
            <a:ext cx="6212321" cy="7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2204864"/>
                <a:ext cx="1361976" cy="371064"/>
              </a:xfrm>
              <a:prstGeom prst="rect">
                <a:avLst/>
              </a:prstGeom>
              <a:blipFill rotWithShape="1">
                <a:blip r:embed="rId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6" y="5600264"/>
                <a:ext cx="136749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>
            <a:stCxn id="4" idx="2"/>
            <a:endCxn id="14" idx="0"/>
          </p:cNvCxnSpPr>
          <p:nvPr/>
        </p:nvCxnSpPr>
        <p:spPr>
          <a:xfrm>
            <a:off x="6628984" y="2575928"/>
            <a:ext cx="2757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5400000">
            <a:off x="5917955" y="3908948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Sequence Data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96515" y="3934555"/>
            <a:ext cx="13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: Context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40331" y="6364339"/>
            <a:ext cx="444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Usually </a:t>
            </a:r>
            <a:r>
              <a:rPr lang="en-US" altLang="ko-KR" b="1" dirty="0" smtClean="0"/>
              <a:t>Used </a:t>
            </a:r>
            <a:r>
              <a:rPr lang="en-US" altLang="ko-KR" b="1" dirty="0"/>
              <a:t>for </a:t>
            </a:r>
            <a:r>
              <a:rPr lang="en-US" altLang="ko-KR" b="1" dirty="0" smtClean="0"/>
              <a:t>Language Translation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5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 smtClean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66587" y="6165304"/>
            <a:ext cx="333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Training </a:t>
            </a:r>
            <a:r>
              <a:rPr lang="en-US" altLang="ko-KR" b="1" dirty="0" smtClean="0"/>
              <a:t>Process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rot="16200000" flipV="1">
            <a:off x="7889437" y="43616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7634229" y="4851863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좋은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32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시퀀스 투 시퀀스</a:t>
              </a:r>
              <a:r>
                <a:rPr lang="en-US" altLang="ko-KR" sz="2400" b="1" dirty="0">
                  <a:solidFill>
                    <a:srgbClr val="556F75"/>
                  </a:solidFill>
                </a:rPr>
                <a:t>(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Sequence to Sequence)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endParaRPr lang="en-US" altLang="ko-KR" sz="1400" b="1" dirty="0">
                <a:solidFill>
                  <a:srgbClr val="556F75"/>
                </a:solidFill>
              </a:endParaRP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099" y="6165304"/>
            <a:ext cx="287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&lt;Seq2Seq </a:t>
            </a:r>
            <a:r>
              <a:rPr lang="en-US" altLang="ko-KR" b="1" dirty="0" smtClean="0"/>
              <a:t>Test </a:t>
            </a:r>
            <a:r>
              <a:rPr lang="en-US" altLang="ko-KR" b="1" dirty="0"/>
              <a:t>P</a:t>
            </a:r>
            <a:r>
              <a:rPr lang="en-US" altLang="ko-KR" b="1" dirty="0" smtClean="0"/>
              <a:t>rocess</a:t>
            </a:r>
            <a:r>
              <a:rPr lang="en-US" altLang="ko-KR" b="1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467637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4144" y="2967335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973" y="3434568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619765" y="3434567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12054" y="2333197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76149" y="3435388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96004" y="2967335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40445" y="2967332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004837" y="3435387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421" y="4858838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Good</a:t>
            </a:r>
            <a:endParaRPr lang="ko-KR" altLang="en-US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54543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221741" y="4858838"/>
            <a:ext cx="1304867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</a:t>
            </a:r>
            <a:r>
              <a:rPr lang="en-US" altLang="ko-KR" b="1" dirty="0" smtClean="0"/>
              <a:t>orning</a:t>
            </a:r>
            <a:endParaRPr lang="ko-KR" altLang="en-US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2874175" y="4061389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110447" y="2561471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16200000" flipV="1">
            <a:off x="7961446" y="2595332"/>
            <a:ext cx="523695" cy="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79172" y="1709780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좋은</a:t>
            </a:r>
            <a:endParaRPr lang="ko-KR" altLang="en-US" b="1" dirty="0"/>
          </a:p>
        </p:txBody>
      </p:sp>
      <p:sp>
        <p:nvSpPr>
          <p:cNvPr id="30" name="직사각형 29"/>
          <p:cNvSpPr/>
          <p:nvPr/>
        </p:nvSpPr>
        <p:spPr>
          <a:xfrm>
            <a:off x="7634229" y="1709779"/>
            <a:ext cx="1186243" cy="393459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아</a:t>
            </a:r>
            <a:r>
              <a:rPr lang="ko-KR" altLang="en-US" b="1" dirty="0"/>
              <a:t>침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 rot="16200000" flipV="1">
            <a:off x="6038438" y="4327810"/>
            <a:ext cx="523695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779172" y="4851864"/>
            <a:ext cx="1186243" cy="3934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/>
              <a:t>s</a:t>
            </a:r>
            <a:r>
              <a:rPr lang="en-US" altLang="ko-KR" dirty="0" smtClean="0"/>
              <a:t>tart&gt;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23956" y="5487615"/>
            <a:ext cx="13676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e</a:t>
            </a:r>
            <a:r>
              <a:rPr lang="en-US" altLang="ko-KR" sz="2400" b="1" dirty="0" smtClean="0"/>
              <a:t>ncoder</a:t>
            </a:r>
            <a:endParaRPr lang="ko-KR" alt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06623" y="5487615"/>
            <a:ext cx="137249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decoder</a:t>
            </a:r>
            <a:endParaRPr lang="ko-KR" altLang="en-US" sz="2400" b="1" dirty="0"/>
          </a:p>
        </p:txBody>
      </p:sp>
      <p:cxnSp>
        <p:nvCxnSpPr>
          <p:cNvPr id="38" name="꺾인 연결선 37"/>
          <p:cNvCxnSpPr>
            <a:stCxn id="29" idx="3"/>
            <a:endCxn id="20" idx="2"/>
          </p:cNvCxnSpPr>
          <p:nvPr/>
        </p:nvCxnSpPr>
        <p:spPr>
          <a:xfrm>
            <a:off x="6965415" y="1906510"/>
            <a:ext cx="1261937" cy="1995289"/>
          </a:xfrm>
          <a:prstGeom prst="bentConnector4">
            <a:avLst>
              <a:gd name="adj1" fmla="val 30708"/>
              <a:gd name="adj2" fmla="val 15973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/>
                </a:solidFill>
              </a:rPr>
              <a:t>기존방법에의 </a:t>
            </a:r>
            <a:endParaRPr lang="en-US" altLang="ko-KR" sz="8800" b="1" dirty="0" smtClean="0">
              <a:solidFill>
                <a:schemeClr val="accent1"/>
              </a:solidFill>
            </a:endParaRPr>
          </a:p>
          <a:p>
            <a:r>
              <a:rPr lang="ko-KR" altLang="en-US" sz="8800" b="1" dirty="0" smtClean="0">
                <a:solidFill>
                  <a:schemeClr val="accent1"/>
                </a:solidFill>
              </a:rPr>
              <a:t>적용</a:t>
            </a:r>
            <a:endParaRPr lang="en-US" altLang="ko-KR" sz="88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4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25" y="4869159"/>
            <a:ext cx="622086" cy="123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44184" y="6456236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57383" y="608690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8336098" y="4204914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1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기존방법에의 적용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10" descr="C:\Users\medic\Desktop\33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9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0" name="직사각형 9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14" name="직사각형 13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pic>
        <p:nvPicPr>
          <p:cNvPr id="1026" name="Picture 2" descr="C:\Users\medic\Desktop\12121212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5" y="4558085"/>
            <a:ext cx="3528423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6" y="2864120"/>
            <a:ext cx="3528424" cy="3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44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6" name="오른쪽 화살표 15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50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59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3789320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7" name="Origina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71" y="1196752"/>
            <a:ext cx="4320000" cy="5400000"/>
          </a:xfrm>
          <a:prstGeom prst="rect">
            <a:avLst/>
          </a:prstGeom>
        </p:spPr>
      </p:pic>
      <p:pic>
        <p:nvPicPr>
          <p:cNvPr id="18" name="m1.wmv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196752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 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9" name="그림 8">
            <a:hlinkClick r:id="rId3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8" name="TextBox 7"/>
          <p:cNvSpPr txBox="1"/>
          <p:nvPr/>
        </p:nvSpPr>
        <p:spPr>
          <a:xfrm>
            <a:off x="223762" y="253528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sp>
        <p:nvSpPr>
          <p:cNvPr id="1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C:\Users\medic\Desktop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51" y="2996951"/>
            <a:ext cx="6498628" cy="31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:\github\Deephuman\DeepHumanPrediction\Code\Master_Thesis\Motion_Generation\Motion_Generation1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5" y="2996952"/>
            <a:ext cx="857250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01106" y="1484784"/>
            <a:ext cx="8835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ko-KR" altLang="en-US" sz="2000" b="1" dirty="0">
                <a:solidFill>
                  <a:srgbClr val="FF0000"/>
                </a:solidFill>
              </a:rPr>
              <a:t>실제데이터 이다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  <a:r>
              <a:rPr lang="en-US" altLang="ko-KR" sz="2000" b="1" dirty="0">
                <a:solidFill>
                  <a:schemeClr val="accent1"/>
                </a:solidFill>
              </a:rPr>
              <a:t>‘one hot encoding' </a:t>
            </a:r>
            <a:r>
              <a:rPr lang="en-US" altLang="ko-KR" sz="2000" b="1" dirty="0"/>
              <a:t>data </a:t>
            </a:r>
            <a:r>
              <a:rPr lang="ko-KR" altLang="en-US" sz="2000" b="1" dirty="0"/>
              <a:t>가 아니다</a:t>
            </a:r>
            <a:r>
              <a:rPr lang="en-US" altLang="ko-KR" sz="2000" b="1" dirty="0"/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2.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트레이닝 방법</a:t>
            </a:r>
            <a:r>
              <a:rPr lang="ko-KR" altLang="en-US" sz="2000" b="1" dirty="0" smtClean="0"/>
              <a:t>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테스트 방법이 </a:t>
            </a:r>
            <a:r>
              <a:rPr lang="ko-KR" altLang="en-US" sz="2000" b="1" dirty="0" smtClean="0"/>
              <a:t>달라서 문제가 생기는 것 아닐까</a:t>
            </a:r>
            <a:r>
              <a:rPr lang="en-US" altLang="ko-KR" sz="2000" b="1" dirty="0" smtClean="0"/>
              <a:t>?</a:t>
            </a:r>
            <a:r>
              <a:rPr lang="ko-KR" altLang="en-US" sz="2000" b="1" dirty="0" smtClean="0"/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3762" y="1044752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03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3052094" cy="655643"/>
            <a:chOff x="1919288" y="298451"/>
            <a:chExt cx="40694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38265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목차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9811" y="1110119"/>
            <a:ext cx="7334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 제시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2. 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배경지식 과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실험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순환 신경망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(Recurrent Neural Networks)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b="1" smtClean="0">
                <a:solidFill>
                  <a:srgbClr val="556F75"/>
                </a:solidFill>
              </a:rPr>
              <a:t>순환 신경망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인코더 </a:t>
            </a:r>
            <a:r>
              <a:rPr lang="ko-KR" altLang="en-US" sz="1400" b="1" dirty="0" err="1" smtClean="0">
                <a:solidFill>
                  <a:srgbClr val="556F75"/>
                </a:solidFill>
              </a:rPr>
              <a:t>디코더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네트워크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(RNN </a:t>
            </a:r>
            <a:r>
              <a:rPr lang="en-US" altLang="ko-KR" sz="1400" b="1" dirty="0">
                <a:solidFill>
                  <a:srgbClr val="556F75"/>
                </a:solidFill>
              </a:rPr>
              <a:t>Encoder-Decoder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Network)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dirty="0" smtClean="0">
                <a:solidFill>
                  <a:srgbClr val="556F75"/>
                </a:solidFill>
              </a:rPr>
              <a:t>시퀀스 투 시퀀스 구조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(Sequence </a:t>
            </a:r>
            <a:r>
              <a:rPr lang="en-US" altLang="ko-KR" sz="1400" b="1" dirty="0">
                <a:solidFill>
                  <a:srgbClr val="556F75"/>
                </a:solidFill>
              </a:rPr>
              <a:t>to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Sequence  Network)</a:t>
            </a:r>
          </a:p>
          <a:p>
            <a:pPr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3.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기존방법에의 적용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pPr marL="0" lvl="1"/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4.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관찰 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,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제안하는 방법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및 결과</a:t>
            </a:r>
            <a:r>
              <a:rPr lang="ko-KR" altLang="en-US" sz="1400" b="1" dirty="0">
                <a:solidFill>
                  <a:srgbClr val="556F75"/>
                </a:solidFill>
              </a:rPr>
              <a:t>와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문제분석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학습 환경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활용 방안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추후연구</a:t>
            </a:r>
            <a:endParaRPr lang="en-US" altLang="ko-KR" sz="1400" b="1" dirty="0" smtClean="0">
              <a:solidFill>
                <a:srgbClr val="556F75"/>
              </a:solidFill>
            </a:endParaRPr>
          </a:p>
          <a:p>
            <a:endParaRPr lang="en-US" altLang="ko-KR" sz="1400" b="1" dirty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질문 </a:t>
            </a:r>
            <a:r>
              <a:rPr lang="en-US" altLang="ko-KR" sz="1400" b="1" dirty="0" smtClean="0">
                <a:solidFill>
                  <a:srgbClr val="556F75"/>
                </a:solidFill>
              </a:rPr>
              <a:t>/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  답변</a:t>
            </a:r>
            <a:endParaRPr lang="en-US" altLang="ko-KR" sz="1400" b="1" dirty="0">
              <a:solidFill>
                <a:srgbClr val="556F75"/>
              </a:solidFill>
            </a:endParaRPr>
          </a:p>
          <a:p>
            <a:endParaRPr lang="en-US" altLang="ko-KR" sz="1400" b="1" dirty="0" smtClean="0">
              <a:solidFill>
                <a:srgbClr val="556F75"/>
              </a:solidFill>
            </a:endParaRPr>
          </a:p>
          <a:p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400" b="1" dirty="0" smtClean="0">
                <a:solidFill>
                  <a:srgbClr val="556F75"/>
                </a:solidFill>
              </a:rPr>
              <a:t>부</a:t>
            </a:r>
            <a:r>
              <a:rPr lang="ko-KR" altLang="en-US" sz="1400" b="1" dirty="0">
                <a:solidFill>
                  <a:srgbClr val="556F75"/>
                </a:solidFill>
              </a:rPr>
              <a:t>록</a:t>
            </a:r>
            <a:endParaRPr lang="en-US" altLang="ko-KR" sz="1400" b="1" dirty="0" smtClean="0">
              <a:solidFill>
                <a:srgbClr val="556F75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1251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2441694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관찰</a:t>
            </a:r>
            <a:endParaRPr lang="ko-KR" altLang="en-US" sz="8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medic\Desktop\5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5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57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59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60" name="직선 화살표 연결선 59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 descr="C:\Users\medic\Desktop\33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69" name="직사각형 68"/>
          <p:cNvSpPr/>
          <p:nvPr/>
        </p:nvSpPr>
        <p:spPr>
          <a:xfrm>
            <a:off x="7848019" y="2696659"/>
            <a:ext cx="967615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186737" y="1052736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101179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605" y="4869160"/>
            <a:ext cx="589771" cy="11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cxnSp>
        <p:nvCxnSpPr>
          <p:cNvPr id="44" name="직선 화살표 연결선 43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68536"/>
            <a:ext cx="66248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992559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837000" y="31108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46" idx="3"/>
            <a:endCxn id="56" idx="2"/>
          </p:cNvCxnSpPr>
          <p:nvPr/>
        </p:nvCxnSpPr>
        <p:spPr>
          <a:xfrm>
            <a:off x="6816440" y="1677248"/>
            <a:ext cx="1507467" cy="2368076"/>
          </a:xfrm>
          <a:prstGeom prst="bentConnector4">
            <a:avLst>
              <a:gd name="adj1" fmla="val 37085"/>
              <a:gd name="adj2" fmla="val 15753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관찰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 flipV="1">
            <a:off x="6499490" y="4204316"/>
            <a:ext cx="0" cy="56213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848037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40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및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41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39554" y="1355137"/>
            <a:ext cx="2642024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612177" y="1340768"/>
            <a:ext cx="274799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Joint angle Error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09807" y="3193812"/>
            <a:ext cx="736259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400" dirty="0"/>
              <a:t>It does </a:t>
            </a:r>
            <a:r>
              <a:rPr lang="en-US" altLang="ko-KR" sz="2400" b="1" dirty="0">
                <a:solidFill>
                  <a:srgbClr val="FF0000"/>
                </a:solidFill>
              </a:rPr>
              <a:t>not converge </a:t>
            </a:r>
            <a:r>
              <a:rPr lang="en-US" altLang="ko-KR" sz="2400" dirty="0"/>
              <a:t>= </a:t>
            </a:r>
            <a:r>
              <a:rPr lang="en-US" altLang="ko-KR" sz="2400" b="1" dirty="0">
                <a:solidFill>
                  <a:srgbClr val="FF0000"/>
                </a:solidFill>
              </a:rPr>
              <a:t>Learning does not work.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2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" y="1957153"/>
            <a:ext cx="7682975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9554" y="4757082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/>
              <a:t>네트워크가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동작정보를 담지 못한</a:t>
            </a:r>
            <a:r>
              <a:rPr lang="ko-KR" altLang="en-US" sz="2000" b="1" dirty="0">
                <a:solidFill>
                  <a:srgbClr val="FF0000"/>
                </a:solidFill>
              </a:rPr>
              <a:t>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4" y="6053226"/>
            <a:ext cx="3525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네트워크의 구조를 바꿔보자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4" y="4075246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b="1" dirty="0" smtClean="0"/>
              <a:t>원인 분석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4" y="5415607"/>
            <a:ext cx="110799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해결책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06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5" name="TextBox 4"/>
          <p:cNvSpPr txBox="1"/>
          <p:nvPr/>
        </p:nvSpPr>
        <p:spPr>
          <a:xfrm>
            <a:off x="395536" y="1190362"/>
            <a:ext cx="7353295" cy="28007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solidFill>
                  <a:schemeClr val="accent1"/>
                </a:solidFill>
              </a:rPr>
              <a:t>제안하는 방법</a:t>
            </a:r>
            <a:endParaRPr lang="en-US" altLang="ko-KR" sz="8800" b="1" dirty="0">
              <a:solidFill>
                <a:schemeClr val="accent1"/>
              </a:solidFill>
            </a:endParaRPr>
          </a:p>
          <a:p>
            <a:r>
              <a:rPr lang="en-US" altLang="ko-KR" sz="8800" b="1" dirty="0" smtClean="0">
                <a:solidFill>
                  <a:srgbClr val="FF0000"/>
                </a:solidFill>
              </a:rPr>
              <a:t>-</a:t>
            </a:r>
            <a:r>
              <a:rPr lang="ko-KR" altLang="en-US" sz="8800" b="1" dirty="0" smtClean="0">
                <a:solidFill>
                  <a:srgbClr val="FF0000"/>
                </a:solidFill>
              </a:rPr>
              <a:t>성공</a:t>
            </a:r>
            <a:endParaRPr lang="en-US" altLang="ko-KR" sz="8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40" name="직선 화살표 연결선 39"/>
          <p:cNvCxnSpPr/>
          <p:nvPr/>
        </p:nvCxnSpPr>
        <p:spPr>
          <a:xfrm flipV="1">
            <a:off x="1466743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274310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9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56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C:\Users\medic\Desktop\55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medic\Desktop\44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926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2125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32593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43984" y="6447612"/>
            <a:ext cx="77777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Training Process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1046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68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69" name="직선 화살표 연결선 68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45792" y="607828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57183" y="6055905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+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801521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2721153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54" idx="3"/>
            <a:endCxn id="44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덧셈 기호 3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덧셈 기호 73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1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제안하는 방법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26" name="TextBox 125"/>
          <p:cNvSpPr txBox="1"/>
          <p:nvPr/>
        </p:nvSpPr>
        <p:spPr>
          <a:xfrm>
            <a:off x="176760" y="1422068"/>
            <a:ext cx="220385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LSTM/GRU = 1000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76759" y="1740462"/>
            <a:ext cx="2203859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Linear = </a:t>
            </a:r>
            <a:r>
              <a:rPr lang="en-US" altLang="ko-KR" b="1" dirty="0" smtClean="0">
                <a:solidFill>
                  <a:schemeClr val="bg1"/>
                </a:solidFill>
              </a:rPr>
              <a:t>72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cxnSp>
        <p:nvCxnSpPr>
          <p:cNvPr id="195" name="직선 화살표 연결선 194"/>
          <p:cNvCxnSpPr/>
          <p:nvPr/>
        </p:nvCxnSpPr>
        <p:spPr>
          <a:xfrm flipV="1">
            <a:off x="1466530" y="357809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274097" y="2476722"/>
            <a:ext cx="648071" cy="2204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N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cxnSp>
        <p:nvCxnSpPr>
          <p:cNvPr id="247" name="직선 화살표 연결선 246"/>
          <p:cNvCxnSpPr/>
          <p:nvPr/>
        </p:nvCxnSpPr>
        <p:spPr>
          <a:xfrm flipV="1">
            <a:off x="801308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/>
          <p:nvPr/>
        </p:nvCxnSpPr>
        <p:spPr>
          <a:xfrm flipV="1">
            <a:off x="2720940" y="4204914"/>
            <a:ext cx="0" cy="5621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8" descr="C:\Users\medic\Desktop\1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6" y="4802301"/>
            <a:ext cx="723077" cy="123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9" descr="C:\Users\medic\Desktop\2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43" y="4799469"/>
            <a:ext cx="553415" cy="119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200833" y="2204864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30Frame</a:t>
            </a:r>
            <a:endParaRPr lang="ko-KR" altLang="en-US" b="1" dirty="0"/>
          </a:p>
        </p:txBody>
      </p:sp>
      <p:sp>
        <p:nvSpPr>
          <p:cNvPr id="259" name="직사각형 258"/>
          <p:cNvSpPr/>
          <p:nvPr/>
        </p:nvSpPr>
        <p:spPr>
          <a:xfrm>
            <a:off x="314615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221122" y="3110860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5519" y="3502644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36999" y="3504549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101392" y="3578912"/>
            <a:ext cx="576064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6377074" y="2470363"/>
            <a:ext cx="183551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505397" y="4511470"/>
            <a:ext cx="10818" cy="3576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C:\Users\medic\Desktop\33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18" y="4802300"/>
            <a:ext cx="589771" cy="12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1" descr="C:\Users\medic\Desktop\4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54" y="994568"/>
            <a:ext cx="622086" cy="13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992558" y="2643813"/>
            <a:ext cx="973813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843394" y="2643813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V="1">
            <a:off x="8237992" y="2482420"/>
            <a:ext cx="183551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995518" y="3112765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842860" y="3110591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Linear2</a:t>
            </a:r>
            <a:endParaRPr lang="ko-KR" altLang="en-US" dirty="0"/>
          </a:p>
        </p:txBody>
      </p:sp>
      <p:cxnSp>
        <p:nvCxnSpPr>
          <p:cNvPr id="51" name="꺾인 연결선 50"/>
          <p:cNvCxnSpPr>
            <a:stCxn id="44" idx="3"/>
            <a:endCxn id="38" idx="2"/>
          </p:cNvCxnSpPr>
          <p:nvPr/>
        </p:nvCxnSpPr>
        <p:spPr>
          <a:xfrm>
            <a:off x="6816440" y="1677248"/>
            <a:ext cx="1507466" cy="2761768"/>
          </a:xfrm>
          <a:prstGeom prst="bentConnector4">
            <a:avLst>
              <a:gd name="adj1" fmla="val 33850"/>
              <a:gd name="adj2" fmla="val 142306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2" descr="C:\Users\medic\Desktop\5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164" y="936339"/>
            <a:ext cx="662484" cy="14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59" name="꺾인 연결선 58"/>
          <p:cNvCxnSpPr/>
          <p:nvPr/>
        </p:nvCxnSpPr>
        <p:spPr>
          <a:xfrm rot="10800000">
            <a:off x="7646856" y="3177232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덧셈 기호 60"/>
          <p:cNvSpPr/>
          <p:nvPr/>
        </p:nvSpPr>
        <p:spPr>
          <a:xfrm>
            <a:off x="7439943" y="2643812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5414640" y="2643813"/>
            <a:ext cx="427020" cy="610461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꺾인 연결선 62"/>
          <p:cNvCxnSpPr>
            <a:endCxn id="62" idx="1"/>
          </p:cNvCxnSpPr>
          <p:nvPr/>
        </p:nvCxnSpPr>
        <p:spPr>
          <a:xfrm rot="10800000">
            <a:off x="5628150" y="3173357"/>
            <a:ext cx="669560" cy="2245112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2" idx="3"/>
          </p:cNvCxnSpPr>
          <p:nvPr/>
        </p:nvCxnSpPr>
        <p:spPr>
          <a:xfrm rot="5400000" flipH="1" flipV="1">
            <a:off x="5433957" y="1871441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779912" y="3578914"/>
            <a:ext cx="0" cy="17222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292080" y="3578092"/>
            <a:ext cx="0" cy="17231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79912" y="530120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4613" y="5326608"/>
            <a:ext cx="1020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Sharing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98528" y="4906476"/>
            <a:ext cx="130734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Parameter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80619" y="1741299"/>
            <a:ext cx="313132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Linear(N) = 72X2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201046" y="1056960"/>
            <a:ext cx="21938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/>
              <a:t>Test Process</a:t>
            </a:r>
            <a:endParaRPr lang="ko-KR" altLang="en-US" dirty="0"/>
          </a:p>
        </p:txBody>
      </p:sp>
      <p:cxnSp>
        <p:nvCxnSpPr>
          <p:cNvPr id="55" name="꺾인 연결선 54"/>
          <p:cNvCxnSpPr/>
          <p:nvPr/>
        </p:nvCxnSpPr>
        <p:spPr>
          <a:xfrm rot="5400000" flipH="1" flipV="1">
            <a:off x="7452663" y="1875316"/>
            <a:ext cx="1047482" cy="659096"/>
          </a:xfrm>
          <a:prstGeom prst="bentConnector2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48250" y="2175262"/>
            <a:ext cx="11288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60Frame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>
          <a:xfrm>
            <a:off x="2380618" y="1422068"/>
            <a:ext cx="3131328" cy="3192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Linear1, 2,..,N = </a:t>
            </a:r>
            <a:r>
              <a:rPr lang="en-US" altLang="ko-KR" dirty="0" smtClean="0">
                <a:solidFill>
                  <a:srgbClr val="FFFF00"/>
                </a:solidFill>
              </a:rPr>
              <a:t>Not sharing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5511947" y="3578914"/>
            <a:ext cx="236821" cy="108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1411" y="333505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1341" y="333794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 . .  </a:t>
            </a:r>
            <a:endParaRPr lang="ko-KR" altLang="en-US" dirty="0"/>
          </a:p>
        </p:txBody>
      </p:sp>
      <p:cxnSp>
        <p:nvCxnSpPr>
          <p:cNvPr id="67" name="직선 화살표 연결선 66"/>
          <p:cNvCxnSpPr/>
          <p:nvPr/>
        </p:nvCxnSpPr>
        <p:spPr>
          <a:xfrm flipV="1">
            <a:off x="3851920" y="3578093"/>
            <a:ext cx="268738" cy="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26" name="Picture 2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44" y="2924944"/>
            <a:ext cx="3511187" cy="3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1027" name="Picture 3" descr="C:\Users\medic\Desktop\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62" y="4584441"/>
            <a:ext cx="3528426" cy="35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13332" y="1292920"/>
            <a:ext cx="259558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100000 Epoch</a:t>
            </a:r>
            <a:endParaRPr lang="ko-KR" altLang="en-US" sz="2800" b="1" dirty="0"/>
          </a:p>
        </p:txBody>
      </p:sp>
      <p:sp>
        <p:nvSpPr>
          <p:cNvPr id="39" name="직사각형 38"/>
          <p:cNvSpPr/>
          <p:nvPr/>
        </p:nvSpPr>
        <p:spPr>
          <a:xfrm>
            <a:off x="223764" y="2793702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Training Process</a:t>
            </a:r>
            <a:endParaRPr lang="ko-KR" altLang="en-US" sz="2400" dirty="0"/>
          </a:p>
        </p:txBody>
      </p:sp>
      <p:sp>
        <p:nvSpPr>
          <p:cNvPr id="40" name="직사각형 39"/>
          <p:cNvSpPr/>
          <p:nvPr/>
        </p:nvSpPr>
        <p:spPr>
          <a:xfrm>
            <a:off x="223763" y="4551511"/>
            <a:ext cx="264202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/>
              <a:t>Test Process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987824" y="2884874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2973160" y="4558085"/>
            <a:ext cx="245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Joint angle Error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8" name="오른쪽 화살표 17"/>
          <p:cNvSpPr/>
          <p:nvPr/>
        </p:nvSpPr>
        <p:spPr>
          <a:xfrm>
            <a:off x="223764" y="6260129"/>
            <a:ext cx="8735867" cy="2652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75091" y="3933055"/>
            <a:ext cx="152693" cy="24482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475091" y="1124744"/>
            <a:ext cx="152693" cy="24482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223762" y="3429000"/>
            <a:ext cx="8735867" cy="2652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C:\Users\medic\Desktop\1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8" y="945576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edic\Desktop\4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32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5197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08" y="950827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27584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30-Frame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1840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0248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410712" y="6476094"/>
            <a:ext cx="10711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en-US" altLang="ko-KR" sz="1600" dirty="0" smtClean="0"/>
              <a:t>0-Frame</a:t>
            </a:r>
            <a:endParaRPr lang="ko-KR" altLang="en-US" sz="1600" dirty="0"/>
          </a:p>
        </p:txBody>
      </p:sp>
      <p:pic>
        <p:nvPicPr>
          <p:cNvPr id="1030" name="Picture 6" descr="C:\Users\medic\Desktop\1.PN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3782021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2.PNG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3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3.PNG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90" y="3789039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dic\Desktop\4.PNG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78" y="3787775"/>
            <a:ext cx="18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결과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" name="Original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520" y="1196752"/>
            <a:ext cx="4320000" cy="5400000"/>
          </a:xfrm>
          <a:prstGeom prst="rect">
            <a:avLst/>
          </a:prstGeom>
        </p:spPr>
      </p:pic>
      <p:pic>
        <p:nvPicPr>
          <p:cNvPr id="4" name="m2.wmv">
            <a:hlinkClick r:id="" action="ppaction://media"/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4008" y="1202448"/>
            <a:ext cx="432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제시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5" name="TextBox 24"/>
          <p:cNvSpPr txBox="1"/>
          <p:nvPr/>
        </p:nvSpPr>
        <p:spPr>
          <a:xfrm>
            <a:off x="202876" y="1124744"/>
            <a:ext cx="469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556F75"/>
                </a:solidFill>
              </a:rPr>
              <a:t>인간 행동 예측</a:t>
            </a:r>
            <a:r>
              <a:rPr lang="en-US" altLang="ko-KR" b="1" dirty="0" smtClean="0">
                <a:solidFill>
                  <a:srgbClr val="556F75"/>
                </a:solidFill>
              </a:rPr>
              <a:t>(</a:t>
            </a:r>
            <a:r>
              <a:rPr lang="ko-KR" altLang="en-US" b="1" dirty="0" smtClean="0">
                <a:solidFill>
                  <a:srgbClr val="556F75"/>
                </a:solidFill>
              </a:rPr>
              <a:t>생성</a:t>
            </a:r>
            <a:r>
              <a:rPr lang="en-US" altLang="ko-KR" b="1" dirty="0" smtClean="0">
                <a:solidFill>
                  <a:srgbClr val="556F75"/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496" y="1700808"/>
            <a:ext cx="9046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</a:rPr>
              <a:t>과</a:t>
            </a:r>
            <a:r>
              <a:rPr lang="ko-KR" altLang="en-US" b="1" dirty="0">
                <a:solidFill>
                  <a:schemeClr val="accent1"/>
                </a:solidFill>
              </a:rPr>
              <a:t>거</a:t>
            </a:r>
            <a:r>
              <a:rPr lang="ko-KR" altLang="en-US" b="1" dirty="0" smtClean="0">
                <a:solidFill>
                  <a:schemeClr val="accent1"/>
                </a:solidFill>
              </a:rPr>
              <a:t>의 모션정보</a:t>
            </a:r>
            <a:r>
              <a:rPr lang="ko-KR" altLang="en-US" b="1" dirty="0" smtClean="0"/>
              <a:t>로</a:t>
            </a:r>
            <a:r>
              <a:rPr lang="ko-KR" altLang="en-US" b="1" dirty="0" smtClean="0">
                <a:solidFill>
                  <a:schemeClr val="accent1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미</a:t>
            </a:r>
            <a:r>
              <a:rPr lang="ko-KR" altLang="en-US" b="1" dirty="0">
                <a:solidFill>
                  <a:srgbClr val="FF0000"/>
                </a:solidFill>
              </a:rPr>
              <a:t>래</a:t>
            </a:r>
            <a:r>
              <a:rPr lang="ko-KR" altLang="en-US" b="1" dirty="0" smtClean="0">
                <a:solidFill>
                  <a:srgbClr val="FF0000"/>
                </a:solidFill>
              </a:rPr>
              <a:t>의 모션정보를 예측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생성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ko-KR" altLang="en-US" b="1" dirty="0" smtClean="0"/>
              <a:t>해낼 수 있을까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5" name="Picture 2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101668" cy="40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36716" y="2420888"/>
            <a:ext cx="3102488" cy="417646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3808" y="2420888"/>
            <a:ext cx="4038592" cy="4176464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4794" y="2195572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과거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829937" y="2195572"/>
            <a:ext cx="6463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미</a:t>
            </a:r>
            <a:r>
              <a:rPr lang="ko-KR" altLang="en-US" b="1" dirty="0"/>
              <a:t>래</a:t>
            </a:r>
          </a:p>
        </p:txBody>
      </p:sp>
    </p:spTree>
    <p:extLst>
      <p:ext uri="{BB962C8B-B14F-4D97-AF65-F5344CB8AC3E}">
        <p14:creationId xmlns:p14="http://schemas.microsoft.com/office/powerpoint/2010/main" val="1531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867220" cy="361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marL="0" lvl="1" indent="0" eaLnBrk="1" hangingPunct="1">
                <a:lnSpc>
                  <a:spcPct val="100000"/>
                </a:lnSpc>
                <a:buClr>
                  <a:schemeClr val="tx1"/>
                </a:buClr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문제 분석</a:t>
              </a:r>
              <a:endParaRPr lang="en-US" altLang="ko-KR" sz="1400" b="1" dirty="0">
                <a:solidFill>
                  <a:srgbClr val="556F75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35045" y="5877272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 :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에러의 누적을 방지</a:t>
            </a:r>
            <a:r>
              <a:rPr lang="ko-KR" altLang="en-US" sz="2400" dirty="0" smtClean="0"/>
              <a:t>해주는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/>
              <a:t>역할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9727" y="5927203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3762" y="1095127"/>
            <a:ext cx="15247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오차 분석</a:t>
            </a:r>
            <a:endParaRPr lang="ko-KR" altLang="en-US" sz="2400" b="1" dirty="0"/>
          </a:p>
        </p:txBody>
      </p:sp>
      <p:pic>
        <p:nvPicPr>
          <p:cNvPr id="20" name="그림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pic>
        <p:nvPicPr>
          <p:cNvPr id="2051" name="Picture 3" descr="C:\Users\medic\Desktop\Cost 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652640"/>
            <a:ext cx="857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982563" y="3005957"/>
            <a:ext cx="973813" cy="934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LSTM/GRU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79085" y="2145221"/>
            <a:ext cx="977291" cy="46704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982563" y="2611999"/>
            <a:ext cx="973813" cy="3917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7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학습환경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7112" y="4026998"/>
            <a:ext cx="79946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Using GTX1070  : about </a:t>
            </a:r>
            <a:r>
              <a:rPr lang="en-US" altLang="ko-KR" b="1" dirty="0" smtClean="0">
                <a:solidFill>
                  <a:srgbClr val="FF0000"/>
                </a:solidFill>
              </a:rPr>
              <a:t>20 hours</a:t>
            </a:r>
          </a:p>
          <a:p>
            <a:r>
              <a:rPr lang="en-US" altLang="ko-KR" b="1" dirty="0" smtClean="0"/>
              <a:t>Adam optimizer  :  </a:t>
            </a:r>
            <a:r>
              <a:rPr lang="en-US" altLang="ko-KR" b="1" dirty="0" smtClean="0">
                <a:solidFill>
                  <a:schemeClr val="tx2"/>
                </a:solidFill>
              </a:rPr>
              <a:t>Learning rate = 0.0001</a:t>
            </a:r>
          </a:p>
          <a:p>
            <a:r>
              <a:rPr lang="en-US" altLang="ko-KR" b="1" dirty="0" smtClean="0"/>
              <a:t>Batch size = </a:t>
            </a:r>
            <a:r>
              <a:rPr lang="en-US" altLang="ko-KR" b="1" dirty="0" smtClean="0">
                <a:solidFill>
                  <a:schemeClr val="tx2"/>
                </a:solidFill>
              </a:rPr>
              <a:t>68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 smtClean="0"/>
              <a:t>Initialization : </a:t>
            </a:r>
            <a:r>
              <a:rPr lang="en-US" altLang="ko-KR" b="1" dirty="0" smtClean="0">
                <a:solidFill>
                  <a:schemeClr val="tx2"/>
                </a:solidFill>
              </a:rPr>
              <a:t>Normal Distribution(mean=0 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en-US" altLang="ko-KR" b="1" dirty="0" smtClean="0">
                <a:solidFill>
                  <a:schemeClr val="tx2"/>
                </a:solidFill>
              </a:rPr>
              <a:t>standard Deviation=0.01)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Layer = 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LSTM Cell = 1000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Encoder : 30 Time Step , Decoder : 60 Time Ste</a:t>
            </a:r>
            <a:r>
              <a:rPr lang="en-US" altLang="ko-KR" b="1" dirty="0">
                <a:solidFill>
                  <a:srgbClr val="FF0000"/>
                </a:solidFill>
              </a:rPr>
              <a:t>p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52" y="3343811"/>
            <a:ext cx="214033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학습 매개변수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23762" y="1052736"/>
            <a:ext cx="14157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데이터셋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1638" y="1698481"/>
            <a:ext cx="884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트레이닝 데이터 </a:t>
            </a:r>
            <a:r>
              <a:rPr lang="en-US" altLang="ko-KR" b="1" dirty="0" smtClean="0"/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</a:rPr>
              <a:t>68</a:t>
            </a:r>
            <a:r>
              <a:rPr lang="ko-KR" altLang="en-US" b="1" dirty="0" smtClean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남자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 smtClean="0"/>
              <a:t>과 여자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4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b="1" smtClean="0">
                <a:solidFill>
                  <a:srgbClr val="FF0000"/>
                </a:solidFill>
              </a:rPr>
              <a:t>1224</a:t>
            </a:r>
            <a:r>
              <a:rPr lang="ko-KR" altLang="en-US" b="1" smtClean="0">
                <a:solidFill>
                  <a:srgbClr val="FF0000"/>
                </a:solidFill>
              </a:rPr>
              <a:t>개</a:t>
            </a:r>
            <a:r>
              <a:rPr lang="ko-KR" altLang="en-US" smtClean="0"/>
              <a:t>의 </a:t>
            </a:r>
            <a:r>
              <a:rPr lang="ko-KR" altLang="en-US" dirty="0" smtClean="0"/>
              <a:t>모션데이터</a:t>
            </a:r>
            <a:r>
              <a:rPr lang="en-US" altLang="ko-KR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638" y="2499861"/>
            <a:ext cx="853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테스트 데이터 </a:t>
            </a:r>
            <a:r>
              <a:rPr lang="en-US" altLang="ko-KR" b="1" dirty="0" smtClean="0"/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각각 </a:t>
            </a:r>
            <a:r>
              <a:rPr lang="en-US" altLang="ko-KR" b="1" dirty="0">
                <a:solidFill>
                  <a:srgbClr val="FF0000"/>
                </a:solidFill>
              </a:rPr>
              <a:t>68</a:t>
            </a:r>
            <a:r>
              <a:rPr lang="ko-KR" altLang="en-US" b="1" dirty="0">
                <a:solidFill>
                  <a:srgbClr val="FF0000"/>
                </a:solidFill>
              </a:rPr>
              <a:t>개의 동작을 가지고 있는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남자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 smtClean="0">
                <a:solidFill>
                  <a:schemeClr val="tx2"/>
                </a:solidFill>
              </a:rPr>
              <a:t>명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dirty="0"/>
              <a:t>과 여자</a:t>
            </a:r>
            <a:r>
              <a:rPr lang="en-US" altLang="ko-KR" dirty="0"/>
              <a:t> </a:t>
            </a:r>
            <a:r>
              <a:rPr lang="en-US" altLang="ko-KR" b="1" dirty="0" smtClean="0">
                <a:solidFill>
                  <a:schemeClr val="accent6"/>
                </a:solidFill>
              </a:rPr>
              <a:t>1</a:t>
            </a:r>
            <a:r>
              <a:rPr lang="ko-KR" altLang="en-US" b="1" dirty="0" smtClean="0">
                <a:solidFill>
                  <a:schemeClr val="accent6"/>
                </a:solidFill>
              </a:rPr>
              <a:t>명</a:t>
            </a:r>
            <a:r>
              <a:rPr lang="ko-KR" altLang="en-US" dirty="0" smtClean="0"/>
              <a:t>의 </a:t>
            </a:r>
            <a:r>
              <a:rPr lang="ko-KR" altLang="en-US" dirty="0"/>
              <a:t>데이터</a:t>
            </a:r>
            <a:endParaRPr lang="en-US" altLang="ko-KR" dirty="0"/>
          </a:p>
          <a:p>
            <a:r>
              <a:rPr lang="en-US" altLang="ko-KR" dirty="0"/>
              <a:t>		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b="1" dirty="0" smtClean="0">
                <a:solidFill>
                  <a:srgbClr val="FF0000"/>
                </a:solidFill>
              </a:rPr>
              <a:t>204</a:t>
            </a:r>
            <a:r>
              <a:rPr lang="ko-KR" altLang="en-US" b="1" dirty="0" smtClean="0">
                <a:solidFill>
                  <a:srgbClr val="FF0000"/>
                </a:solidFill>
              </a:rPr>
              <a:t>개</a:t>
            </a:r>
            <a:r>
              <a:rPr lang="ko-KR" altLang="en-US" dirty="0" smtClean="0"/>
              <a:t>의 </a:t>
            </a:r>
            <a:r>
              <a:rPr lang="ko-KR" altLang="en-US" dirty="0"/>
              <a:t>모션데이터</a:t>
            </a:r>
            <a:r>
              <a:rPr lang="en-US" altLang="ko-KR" dirty="0"/>
              <a:t>)</a:t>
            </a:r>
          </a:p>
        </p:txBody>
      </p:sp>
      <p:sp>
        <p:nvSpPr>
          <p:cNvPr id="23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6984563" y="6461131"/>
            <a:ext cx="2133600" cy="365125"/>
          </a:xfrm>
        </p:spPr>
        <p:txBody>
          <a:bodyPr/>
          <a:lstStyle/>
          <a:p>
            <a:fld id="{A6B50108-6314-4083-BC0F-BC6DB07FE43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08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활용방안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30" name="Picture 6" descr="C:\Users\medic\Desktop\ASDASDS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2" y="1008101"/>
            <a:ext cx="5865398" cy="30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dic\Desktop\1212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07894"/>
            <a:ext cx="74295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5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334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추후연구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26" name="Picture 2" descr="C:\Users\medic\Desktop\2131231231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6212403" cy="28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parkour_ban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060848"/>
            <a:ext cx="6212404" cy="22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dic\Desktop\1231231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49507"/>
            <a:ext cx="6212404" cy="10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24200" y="2636912"/>
            <a:ext cx="6640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질</a:t>
            </a:r>
            <a:r>
              <a:rPr lang="ko-KR" altLang="en-US" sz="8000" b="1" dirty="0">
                <a:solidFill>
                  <a:srgbClr val="556F75"/>
                </a:solidFill>
                <a:sym typeface="Wingdings"/>
              </a:rPr>
              <a:t>문</a:t>
            </a:r>
            <a:r>
              <a:rPr lang="en-US" altLang="ko-KR" sz="8000" b="1" dirty="0" smtClean="0">
                <a:solidFill>
                  <a:srgbClr val="556F75"/>
                </a:solidFill>
                <a:sym typeface="Wingdings"/>
              </a:rPr>
              <a:t> / </a:t>
            </a:r>
            <a:r>
              <a:rPr lang="ko-KR" altLang="en-US" sz="8000" b="1" dirty="0" smtClean="0">
                <a:solidFill>
                  <a:srgbClr val="556F75"/>
                </a:solidFill>
                <a:sym typeface="Wingdings"/>
              </a:rPr>
              <a:t>답변</a:t>
            </a:r>
            <a:endParaRPr lang="en-US" altLang="ko-KR" sz="8000" b="1" dirty="0">
              <a:solidFill>
                <a:srgbClr val="556F75"/>
              </a:solidFill>
              <a:sym typeface="Wingding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4" name="직사각형 3">
            <a:hlinkClick r:id="rId4"/>
          </p:cNvPr>
          <p:cNvSpPr/>
          <p:nvPr/>
        </p:nvSpPr>
        <p:spPr>
          <a:xfrm>
            <a:off x="1475656" y="6264770"/>
            <a:ext cx="659985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hlinkClick r:id="rId4"/>
              </a:rPr>
              <a:t>https://github.com/JONGGON/DeepHumanPrediction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Appendix1-1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027" name="Picture 3" descr="C:\Users\medic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3" y="751012"/>
            <a:ext cx="5212334" cy="23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133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3" y="4870209"/>
            <a:ext cx="8429968" cy="193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edic\Desktop\1212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2" y="3068960"/>
            <a:ext cx="8429969" cy="17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3" name="직사각형 2"/>
          <p:cNvSpPr/>
          <p:nvPr/>
        </p:nvSpPr>
        <p:spPr>
          <a:xfrm>
            <a:off x="5436097" y="821611"/>
            <a:ext cx="3350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Skeletal motion files created by </a:t>
            </a:r>
            <a:r>
              <a:rPr lang="en-US" altLang="ko-KR" b="1" dirty="0">
                <a:solidFill>
                  <a:srgbClr val="FF0000"/>
                </a:solidFill>
              </a:rPr>
              <a:t>attaching the C3D data </a:t>
            </a:r>
            <a:r>
              <a:rPr lang="en-US" altLang="ko-KR" dirty="0"/>
              <a:t>to a BVH format skeleton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. The BVH file defines both </a:t>
            </a:r>
            <a:r>
              <a:rPr lang="en-US" altLang="ko-KR" b="1" dirty="0">
                <a:solidFill>
                  <a:srgbClr val="FF0000"/>
                </a:solidFill>
              </a:rPr>
              <a:t>the skeleton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FF0000"/>
                </a:solidFill>
              </a:rPr>
              <a:t>the motion data all in one file.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Appendix1-2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hlinkClick r:id="rId3" action="ppaction://hlinksldjump"/>
            <a:extLst>
              <a:ext uri="{FF2B5EF4-FFF2-40B4-BE49-F238E27FC236}">
                <a16:creationId xmlns="" xmlns:a16="http://schemas.microsoft.com/office/drawing/2014/main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solidFill>
              <a:schemeClr val="bg2">
                <a:lumMod val="90000"/>
              </a:schemeClr>
            </a:solidFill>
            <a:prstDash val="solid"/>
            <a:round/>
          </a:ln>
        </p:spPr>
      </p:pic>
      <p:sp>
        <p:nvSpPr>
          <p:cNvPr id="14" name="직사각형 13"/>
          <p:cNvSpPr/>
          <p:nvPr/>
        </p:nvSpPr>
        <p:spPr>
          <a:xfrm>
            <a:off x="79746" y="1268760"/>
            <a:ext cx="875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Reconstructed </a:t>
            </a:r>
            <a:r>
              <a:rPr lang="en-US" altLang="ko-KR" b="1" dirty="0">
                <a:solidFill>
                  <a:srgbClr val="FF0000"/>
                </a:solidFill>
              </a:rPr>
              <a:t>3D data </a:t>
            </a:r>
            <a:r>
              <a:rPr lang="en-US" altLang="ko-KR" dirty="0"/>
              <a:t>from the </a:t>
            </a:r>
            <a:r>
              <a:rPr lang="en-US" altLang="ko-KR" b="1" dirty="0" err="1">
                <a:solidFill>
                  <a:srgbClr val="FF0000"/>
                </a:solidFill>
              </a:rPr>
              <a:t>Vicon</a:t>
            </a:r>
            <a:r>
              <a:rPr lang="en-US" altLang="ko-KR" b="1" dirty="0">
                <a:solidFill>
                  <a:srgbClr val="FF0000"/>
                </a:solidFill>
              </a:rPr>
              <a:t> Workstation or </a:t>
            </a:r>
            <a:r>
              <a:rPr lang="en-US" altLang="ko-KR" b="1" dirty="0" err="1">
                <a:solidFill>
                  <a:srgbClr val="FF0000"/>
                </a:solidFill>
              </a:rPr>
              <a:t>iQ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dirty="0"/>
              <a:t>Can be used in </a:t>
            </a:r>
            <a:r>
              <a:rPr lang="en-US" altLang="ko-KR" b="1" dirty="0" err="1">
                <a:solidFill>
                  <a:schemeClr val="accent1"/>
                </a:solidFill>
              </a:rPr>
              <a:t>MotionBuilder</a:t>
            </a:r>
            <a:r>
              <a:rPr lang="en-US" altLang="ko-KR" dirty="0"/>
              <a:t>, Maya or any 3D program </a:t>
            </a:r>
            <a:r>
              <a:rPr lang="en-US" altLang="ko-KR" b="1" dirty="0">
                <a:solidFill>
                  <a:srgbClr val="FF0000"/>
                </a:solidFill>
              </a:rPr>
              <a:t>to drive skeletal or other data.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medic\Desktop\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edic\Desktop\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04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edic\Desktop\3.PN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2276871"/>
            <a:ext cx="2160000" cy="43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248376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724128" y="4098431"/>
            <a:ext cx="707273" cy="7200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9395" y="1048250"/>
            <a:ext cx="1403192" cy="4745"/>
          </a:xfrm>
          <a:custGeom>
            <a:avLst/>
            <a:gdLst/>
            <a:ahLst/>
            <a:cxnLst/>
            <a:rect l="l" t="t" r="r" b="b"/>
            <a:pathLst>
              <a:path w="1178" h="3" extrusionOk="0">
                <a:moveTo>
                  <a:pt x="0" y="0"/>
                </a:moveTo>
                <a:lnTo>
                  <a:pt x="1178" y="3"/>
                </a:lnTo>
              </a:path>
            </a:pathLst>
          </a:custGeom>
          <a:noFill/>
          <a:ln w="28575" cap="rnd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2"/>
          <p:cNvSpPr txBox="1">
            <a:spLocks/>
          </p:cNvSpPr>
          <p:nvPr/>
        </p:nvSpPr>
        <p:spPr>
          <a:xfrm>
            <a:off x="1720963" y="821113"/>
            <a:ext cx="1338869" cy="46058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1278" tIns="45555" rIns="91278" bIns="45555" rtlCol="0" anchor="t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00111"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b="1" spc="5" dirty="0" smtClean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감사합니다</a:t>
            </a:r>
            <a:r>
              <a:rPr lang="en-US" altLang="ko-KR" sz="2400" b="1" spc="5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400" b="1" spc="5" dirty="0">
              <a:solidFill>
                <a:srgbClr val="556F75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35584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098" name="Picture 2" descr="C:\Users\medic\Desktop\12312312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9" y="1772816"/>
            <a:ext cx="879571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38575" y="5651956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&lt;RNN Structure&gt;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221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32" name="Picture 8" descr="C:\Users\medic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" y="2470720"/>
            <a:ext cx="8984800" cy="37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338575" y="6287328"/>
            <a:ext cx="271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RNN&gt;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9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</a:t>
              </a:r>
              <a:r>
                <a:rPr lang="en-US" altLang="ko-KR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(Recurrent Neural Network)</a:t>
              </a:r>
            </a:p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36394" y="6453336"/>
            <a:ext cx="48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&lt;The Problem of Long-Term Dependencies&gt;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12487" y="3355490"/>
            <a:ext cx="334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&lt;Short-Length RNN&gt;</a:t>
            </a:r>
            <a:endParaRPr lang="ko-KR" altLang="en-US" sz="1600" b="1" dirty="0"/>
          </a:p>
        </p:txBody>
      </p:sp>
      <p:pic>
        <p:nvPicPr>
          <p:cNvPr id="2051" name="Picture 3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3694044"/>
            <a:ext cx="7074786" cy="276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dic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3" y="936339"/>
            <a:ext cx="6426713" cy="24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7744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Long Short Term Memory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22" name="TextBox 21"/>
          <p:cNvSpPr txBox="1"/>
          <p:nvPr/>
        </p:nvSpPr>
        <p:spPr>
          <a:xfrm>
            <a:off x="3338575" y="6287328"/>
            <a:ext cx="280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LSTM&gt;</a:t>
            </a:r>
            <a:endParaRPr lang="ko-KR" altLang="en-US" b="1" dirty="0"/>
          </a:p>
        </p:txBody>
      </p:sp>
      <p:pic>
        <p:nvPicPr>
          <p:cNvPr id="15" name="Picture 3" descr="C:\Users\medic\Desktop\1231231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edic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2" y="2582728"/>
            <a:ext cx="8570643" cy="35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4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</a:t>
              </a:r>
              <a:r>
                <a:rPr lang="ko-KR" altLang="en-US" sz="2400" b="1" dirty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경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Gated Recurrent Unit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2050" name="Picture 2" descr="C:\Users\medic\Desktop\12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33371"/>
            <a:ext cx="5237488" cy="3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medic\Desktop\123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47" y="1133204"/>
            <a:ext cx="6155589" cy="13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338575" y="6287328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&lt;Inside of Basic GRU&gt;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38FE608-8D17-49BB-972B-A46D5CF18168}"/>
              </a:ext>
            </a:extLst>
          </p:cNvPr>
          <p:cNvGrpSpPr/>
          <p:nvPr/>
        </p:nvGrpSpPr>
        <p:grpSpPr>
          <a:xfrm>
            <a:off x="223762" y="280696"/>
            <a:ext cx="5752394" cy="655643"/>
            <a:chOff x="1919288" y="298451"/>
            <a:chExt cx="7669859" cy="65564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>
            <a:xfrm>
              <a:off x="2162174" y="298451"/>
              <a:ext cx="7426973" cy="3714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연구배경 </a:t>
              </a:r>
              <a:r>
                <a:rPr lang="en-US" altLang="ko-KR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– </a:t>
              </a:r>
              <a:r>
                <a:rPr lang="ko-KR" altLang="en-US" sz="2400" b="1" dirty="0" smtClean="0">
                  <a:solidFill>
                    <a:srgbClr val="556F75"/>
                  </a:solidFill>
                  <a:latin typeface="맑은 고딕"/>
                  <a:ea typeface="맑은 고딕"/>
                  <a:sym typeface="Wingdings"/>
                </a:rPr>
                <a:t>순환 신경망을 사용한 다양한 구조</a:t>
              </a:r>
              <a:endParaRPr lang="en-US" altLang="ko-KR" sz="2400" b="1" dirty="0">
                <a:solidFill>
                  <a:srgbClr val="556F75"/>
                </a:solidFill>
                <a:latin typeface="맑은 고딕"/>
                <a:ea typeface="맑은 고딕"/>
                <a:sym typeface="Wingdings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>
            <a:xfrm>
              <a:off x="2185989" y="690569"/>
              <a:ext cx="1931987" cy="263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306" tIns="45597" rIns="91306" bIns="45597"/>
            <a:lstStyle>
              <a:lvl1pPr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defTabSz="898525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defTabSz="898525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defTabSz="898525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defTabSz="898525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defTabSz="898525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r>
                <a:rPr lang="en-US" altLang="ko-KR" sz="1200" dirty="0">
                  <a:solidFill>
                    <a:srgbClr val="595959"/>
                  </a:solidFill>
                  <a:latin typeface="맑은 고딕"/>
                  <a:ea typeface="맑은 고딕"/>
                  <a:sym typeface="Wingdings"/>
                </a:rPr>
                <a:t>Robot Media Laboratory 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>
            <a:xfrm>
              <a:off x="1919288" y="453965"/>
              <a:ext cx="177800" cy="177800"/>
            </a:xfrm>
            <a:prstGeom prst="ellipse">
              <a:avLst/>
            </a:prstGeom>
            <a:solidFill>
              <a:srgbClr val="74CEE2"/>
            </a:solidFill>
            <a:ln>
              <a:noFill/>
            </a:ln>
            <a:effectLst/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32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/>
                <a:buChar char="–"/>
                <a:defRPr sz="28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/>
                <a:buChar char="•"/>
                <a:defRPr sz="24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/>
                <a:buChar char="–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굴림"/>
                  <a:ea typeface="굴림"/>
                  <a:sym typeface="굴림"/>
                </a:defRPr>
              </a:lvl9pPr>
            </a:lstStyle>
            <a:p>
              <a:pPr eaLnBrk="1" hangingPunct="1">
                <a:lnSpc>
                  <a:spcPct val="100000"/>
                </a:lnSpc>
                <a:buNone/>
                <a:defRPr lang="ko-KR" altLang="en-US"/>
              </a:pPr>
              <a:endParaRPr lang="ko-KR" altLang="en-US" sz="2400" dirty="0">
                <a:latin typeface="Arial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0108-6314-4083-BC0F-BC6DB07FE43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9C90B28-BE75-4AB6-B534-7442C4B24ED6}"/>
              </a:ext>
            </a:extLst>
          </p:cNvPr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7974378" y="213109"/>
            <a:ext cx="864788" cy="50664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5122" name="Picture 2" descr="C:\Users\medic\Downloads\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31" y="1771034"/>
            <a:ext cx="8630949" cy="3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846189" y="1566317"/>
            <a:ext cx="2372105" cy="4104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17596</TotalTime>
  <Words>1406</Words>
  <Application>Microsoft Office PowerPoint</Application>
  <PresentationFormat>화면 슬라이드 쇼(4:3)</PresentationFormat>
  <Paragraphs>482</Paragraphs>
  <Slides>37</Slides>
  <Notes>37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Sewoon</dc:creator>
  <cp:lastModifiedBy>jonggon kim</cp:lastModifiedBy>
  <cp:revision>2007</cp:revision>
  <cp:lastPrinted>2017-10-11T21:09:37Z</cp:lastPrinted>
  <dcterms:created xsi:type="dcterms:W3CDTF">2016-04-23T14:22:20Z</dcterms:created>
  <dcterms:modified xsi:type="dcterms:W3CDTF">2017-12-04T13:18:39Z</dcterms:modified>
</cp:coreProperties>
</file>